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0" r:id="rId1"/>
  </p:sldMasterIdLst>
  <p:sldIdLst>
    <p:sldId id="256" r:id="rId2"/>
    <p:sldId id="271" r:id="rId3"/>
    <p:sldId id="257" r:id="rId4"/>
    <p:sldId id="272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73" r:id="rId13"/>
    <p:sldId id="265" r:id="rId14"/>
    <p:sldId id="266" r:id="rId15"/>
    <p:sldId id="267" r:id="rId16"/>
    <p:sldId id="270" r:id="rId17"/>
    <p:sldId id="274" r:id="rId18"/>
    <p:sldId id="275" r:id="rId19"/>
    <p:sldId id="269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 varScale="1">
        <p:scale>
          <a:sx n="87" d="100"/>
          <a:sy n="87" d="100"/>
        </p:scale>
        <p:origin x="533" y="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E1A06-8754-4870-9E44-E39BADAD98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27F020-BBC3-49BB-91C2-5B2CBD64B3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7C0C22-EBDA-4130-87AE-CB28BC19B0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9/20/2020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A419A8-07CA-4A4C-AEC2-C40D4D50A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FA7B86-E610-42EA-B4DC-C2F44778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A7BA06D-B3FF-4E91-8639-B4569AE3AA23}"/>
              </a:ext>
            </a:extLst>
          </p:cNvPr>
          <p:cNvSpPr/>
          <p:nvPr/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Arc 7">
            <a:extLst>
              <a:ext uri="{FF2B5EF4-FFF2-40B4-BE49-F238E27FC236}">
                <a16:creationId xmlns:a16="http://schemas.microsoft.com/office/drawing/2014/main" id="{2B30C86D-5A07-48BC-9C9D-6F9A2DB1E9E1}"/>
              </a:ext>
            </a:extLst>
          </p:cNvPr>
          <p:cNvSpPr/>
          <p:nvPr/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817151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6E5D1-6D19-4E7F-9B4E-42326B771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D2A06C-F91A-4ADC-9CD2-61F0A4D7EE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43AA9A-2280-4F63-8B3D-20742AE69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9/20/2020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0D986B-E58E-43B6-8A80-FFA9D8F748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140D36-2E71-4F27-967F-7A3E4C6EE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C1609904-5327-4D2C-A445-B270A00F3B5F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0FC7BEC-08C5-4D95-9C84-B48BC8AD1C94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901831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81FEA3D-0C7F-45CD-B6A0-942F707B36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8B8A12-BCE6-4D03-A637-1DEC8924BE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9755-9FF4-428A-AEB7-1A64774667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9/20/2020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141836-11E2-49FD-877D-53B74514A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D24C42-4B05-4EEF-BE14-29041EC9C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5BADDEB1-F604-408B-B02A-A2814606E6AF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8DF7987-332F-4D6C-81C3-990F39C76C96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398859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FF209-11EE-4A3F-9685-A155FECD0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7AF11-F208-4FDA-9E19-D6CA34721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8597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E82FA1-02B7-467E-9F16-D17814940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9/20/2020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389247-FB8A-4494-859B-B3754B02A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CA5B62-3338-46A5-B381-A63B88CB0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3DA7759-3209-4FE2-96D1-4EEDD81E9EA0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1460DAD-8769-4C9F-9C8C-BB0443909D76}"/>
              </a:ext>
            </a:extLst>
          </p:cNvPr>
          <p:cNvSpPr/>
          <p:nvPr/>
        </p:nvSpPr>
        <p:spPr>
          <a:xfrm flipH="1">
            <a:off x="123536" y="5717905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119574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C0001-5D76-45A0-A9F4-7172BDDD5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1462C4-0E4B-4DB7-A8BF-FE55142760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A5F313-1240-47AE-A026-7F349292B5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9/20/2020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448158-6132-4335-B8E1-F6A8963837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94C5B6-1598-48B4-9B3A-3078FDBE9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FEDBDD32-D3EE-4848-A112-BA814D4631CD}"/>
              </a:ext>
            </a:extLst>
          </p:cNvPr>
          <p:cNvSpPr/>
          <p:nvPr/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61350361-843C-49D0-BD6A-ECDBA3842BA0}"/>
              </a:ext>
            </a:extLst>
          </p:cNvPr>
          <p:cNvSpPr/>
          <p:nvPr/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28028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BFD05-2CB2-4A7E-89E7-57615BA82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532B8-D460-476D-816F-725E8D96C0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F7120F-70AF-4ED5-B364-3AA55C6B44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D8B65F-F709-469F-9961-4D01896CAA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9/20/2020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81C6BC-B23D-48BC-AD44-654DDB8D0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00D60B-86A1-479D-BCE8-06D2C3DBC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B4EC5136-99DA-40B5-8F79-5C3A56D38BA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F8FB775-26C4-41BA-837C-4478D48D215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698406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2983E-E761-4429-9203-7FE8B2DB6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21E9B7-62BE-49BA-AC6B-55250D6627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41A3FD-B90A-4C31-BD6B-581F9E2E0E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0D1D55-B722-4968-B171-AF3B462DDA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1085A8-02C2-4E7F-935E-5AEECBAD19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A8A5018-8A77-40E8-B159-4894ECF22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9/20/2020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D79441-8908-4461-9FDD-BCE638837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D29F7D-B101-4950-A2C0-F350FB26D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62D7398-9A79-4B24-9C7D-F0DEED57C70B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07F28CD-1873-4E36-A064-2D25E0A8501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412881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11BF3-02E8-4EB7-818E-652B82CF2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4D3190-B78C-42F1-9D62-F523886BB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9/20/2020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381C40-F9FC-4D58-8508-F0632DF5A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01CBCC-4CC2-49BD-B155-01E0F4D79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C13EF9C-0B5A-4364-91AA-E5DD5B536E54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F674475-6327-490A-BD7F-084F5C07F2E4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214280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024287-C9B9-48AC-8E4D-A282DE2F4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9/20/2020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34C9A2-75A7-4164-B3B8-E6A9D60BA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BE73CE-2859-4D49-A9EC-26AF3FBDF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AA5ED585-FEBB-4DAD-84C0-97BEE6C360C3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EF6AC352-A720-4DB3-87CA-A33B0607CA2F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944283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FC812-4DB6-4F98-9404-29C191D3B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F0855E-0CD6-47DD-B648-4C84C783D7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50082B-17D7-4D61-8AEB-81517D85D2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A70783-FF31-4C4E-9196-EB169B209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9/20/2020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92E260-747D-40FD-A062-9DD5E6835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7E50A0-1E05-49C5-88C9-462677512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2C155C63-9F58-4422-B669-F9748628067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385DBA62-0EDB-47AA-86C7-90463BC9B308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269791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D7521-E43D-41D1-B458-26B20DC6D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2472CF2-2653-4B98-A416-D7A0A860EC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EF87F5-0B10-4AC7-9599-F088C5E796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A07CB7-0520-4D64-B76C-C31AC5578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9/20/2020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EEB226-AD45-45DF-AAB5-5513AE732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E96AEB-9481-4CCE-B110-FEDD33483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BA9707F-7BCE-464F-BF45-E216527084EE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C589723-2CC8-49D1-B4E1-36FECED6A2D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050003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EC5685-19F1-49DA-ADE5-D5D32F165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FC0A4D-22A1-4554-B5DE-887974F4DF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9D5CDC-F2CE-410E-AD13-DDC235C71C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82EDB8D0-98ED-4B86-9D5F-E61ADC70144D}" type="datetimeFigureOut">
              <a:rPr lang="en-US" smtClean="0"/>
              <a:pPr/>
              <a:t>9/20/2020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40CD45-794A-4BB0-A427-0CE61AEAF4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B3AB91-9588-4071-92D2-364F4A6ED0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4854181D-6920-4594-9A5D-6CE56DC9F8B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4681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5" r:id="rId1"/>
    <p:sldLayoutId id="2147483756" r:id="rId2"/>
    <p:sldLayoutId id="2147483757" r:id="rId3"/>
    <p:sldLayoutId id="2147483758" r:id="rId4"/>
    <p:sldLayoutId id="2147483759" r:id="rId5"/>
    <p:sldLayoutId id="2147483753" r:id="rId6"/>
    <p:sldLayoutId id="2147483749" r:id="rId7"/>
    <p:sldLayoutId id="2147483750" r:id="rId8"/>
    <p:sldLayoutId id="2147483751" r:id="rId9"/>
    <p:sldLayoutId id="2147483752" r:id="rId10"/>
    <p:sldLayoutId id="214748375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18">
            <a:extLst>
              <a:ext uri="{FF2B5EF4-FFF2-40B4-BE49-F238E27FC236}">
                <a16:creationId xmlns:a16="http://schemas.microsoft.com/office/drawing/2014/main" id="{DCE1AED4-C7FF-4468-BF54-4470A0A3E2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48048B-2EFF-4A28-BAE4-5A52391AEF75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96" r="-1" b="14856"/>
          <a:stretch/>
        </p:blipFill>
        <p:spPr bwMode="auto">
          <a:xfrm>
            <a:off x="1524" y="10"/>
            <a:ext cx="12188952" cy="6857990"/>
          </a:xfrm>
          <a:prstGeom prst="rect">
            <a:avLst/>
          </a:prstGeom>
          <a:noFill/>
        </p:spPr>
      </p:pic>
      <p:sp>
        <p:nvSpPr>
          <p:cNvPr id="24" name="Rectangle 20">
            <a:extLst>
              <a:ext uri="{FF2B5EF4-FFF2-40B4-BE49-F238E27FC236}">
                <a16:creationId xmlns:a16="http://schemas.microsoft.com/office/drawing/2014/main" id="{BDE94FAB-AA60-43B4-A2C3-3A940B9A95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3" y="4530071"/>
            <a:ext cx="12191999" cy="2327926"/>
          </a:xfrm>
          <a:prstGeom prst="rect">
            <a:avLst/>
          </a:prstGeom>
          <a:gradFill flip="none" rotWithShape="1">
            <a:gsLst>
              <a:gs pos="44000">
                <a:schemeClr val="tx1">
                  <a:alpha val="40000"/>
                </a:schemeClr>
              </a:gs>
              <a:gs pos="100000">
                <a:schemeClr val="tx1">
                  <a:alpha val="70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39BF9E-9427-49BB-8D0E-1EED13B7BF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416721"/>
            <a:ext cx="9144000" cy="1152663"/>
          </a:xfrm>
        </p:spPr>
        <p:txBody>
          <a:bodyPr>
            <a:normAutofit/>
          </a:bodyPr>
          <a:lstStyle/>
          <a:p>
            <a:r>
              <a:rPr lang="en-US" sz="3700" b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Predicting Severity of Car Collisions in Seattle</a:t>
            </a:r>
            <a:endParaRPr lang="en-US" sz="370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3FDAC2-5641-40A1-8587-EE2A0B1EEC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636465"/>
            <a:ext cx="9144000" cy="646785"/>
          </a:xfrm>
        </p:spPr>
        <p:txBody>
          <a:bodyPr>
            <a:normAutofit/>
          </a:bodyPr>
          <a:lstStyle/>
          <a:p>
            <a:pPr marL="0" marR="0">
              <a:spcBef>
                <a:spcPts val="0"/>
              </a:spcBef>
              <a:spcAft>
                <a:spcPts val="800"/>
              </a:spcAft>
            </a:pPr>
            <a:r>
              <a:rPr lang="en-US" sz="110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By: Rama Chaitanya Samanchi</a:t>
            </a:r>
          </a:p>
          <a:p>
            <a:r>
              <a:rPr lang="en-US" sz="110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September 2020</a:t>
            </a:r>
            <a:endParaRPr lang="en-US" sz="11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82714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82020A-7D4A-41EE-9BC8-F4D32F5882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 sz="4100" dirty="0">
                <a:solidFill>
                  <a:schemeClr val="bg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Phase 3: Data Preparation</a:t>
            </a:r>
            <a:endParaRPr lang="en-US" sz="4100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BBA0A8-0517-4C4B-9385-EB61EFA0ED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7744692" cy="210000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4. Categorize some columns</a:t>
            </a:r>
          </a:p>
          <a:p>
            <a:pPr marL="0" indent="0"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All the categorical values of the columns are converted on a numerical scale for algorithmic purposes.</a:t>
            </a:r>
          </a:p>
          <a:p>
            <a:pPr marL="0" indent="0">
              <a:buNone/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18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9A86028-0DDF-48F9-8309-4DD0878EFC30}"/>
              </a:ext>
            </a:extLst>
          </p:cNvPr>
          <p:cNvPicPr/>
          <p:nvPr/>
        </p:nvPicPr>
        <p:blipFill rotWithShape="1">
          <a:blip r:embed="rId2"/>
          <a:srcRect l="21909" t="44453" r="14102" b="19817"/>
          <a:stretch/>
        </p:blipFill>
        <p:spPr bwMode="auto">
          <a:xfrm>
            <a:off x="5062194" y="1832134"/>
            <a:ext cx="5971881" cy="245873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0C8AC60E-587D-4BF8-8085-6B46403382A5}"/>
              </a:ext>
            </a:extLst>
          </p:cNvPr>
          <p:cNvSpPr txBox="1">
            <a:spLocks/>
          </p:cNvSpPr>
          <p:nvPr/>
        </p:nvSpPr>
        <p:spPr>
          <a:xfrm>
            <a:off x="4401745" y="4564730"/>
            <a:ext cx="7744692" cy="21000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5.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Change of Data Types</a:t>
            </a:r>
          </a:p>
          <a:p>
            <a:pPr marL="0" indent="0"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datatypes of UNDERINFL &amp; ST_COLCODE are converted into the integer type.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18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249301F-F521-4727-A2E9-B91B96C3DC06}"/>
              </a:ext>
            </a:extLst>
          </p:cNvPr>
          <p:cNvPicPr/>
          <p:nvPr/>
        </p:nvPicPr>
        <p:blipFill rotWithShape="1">
          <a:blip r:embed="rId3"/>
          <a:srcRect l="22183" t="45315" r="14195" b="48616"/>
          <a:stretch/>
        </p:blipFill>
        <p:spPr bwMode="auto">
          <a:xfrm>
            <a:off x="5015059" y="5293151"/>
            <a:ext cx="5962453" cy="68344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7552082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82020A-7D4A-41EE-9BC8-F4D32F5882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 sz="4100" dirty="0">
                <a:solidFill>
                  <a:schemeClr val="bg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Phase 3: Data Preparation</a:t>
            </a:r>
            <a:endParaRPr lang="en-US" sz="4100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BBA0A8-0517-4C4B-9385-EB61EFA0ED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7744692" cy="2912391"/>
          </a:xfrm>
        </p:spPr>
        <p:txBody>
          <a:bodyPr anchor="ctr">
            <a:normAutofit fontScale="47500" lnSpcReduction="20000"/>
          </a:bodyPr>
          <a:lstStyle/>
          <a:p>
            <a:pPr marL="0" indent="0">
              <a:buNone/>
            </a:pPr>
            <a:r>
              <a:rPr lang="en-US" sz="3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6.</a:t>
            </a:r>
            <a:r>
              <a:rPr lang="en-US" sz="3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Balancing the dataset to avoid overfitting issues</a:t>
            </a:r>
          </a:p>
          <a:p>
            <a:pPr marL="0" indent="0">
              <a:buNone/>
            </a:pPr>
            <a:endParaRPr lang="en-US" sz="3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3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Dataset needs to be balanced because the Target variable SEVERITYCODE is unbalanced across its categories. SMOTE Technique is employed to the same. </a:t>
            </a:r>
          </a:p>
          <a:p>
            <a:pPr marL="0" marR="0" indent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3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Severity Code is defined as y (target variable) &amp; the rest of the variables are assigned as the independent variables. The Training &amp; Testing dataset split is set to 75:25. </a:t>
            </a:r>
          </a:p>
          <a:p>
            <a:pPr marL="0" marR="0" indent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3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This split is assigned to the SMOTE Sampling Strategy of 1.0.</a:t>
            </a:r>
          </a:p>
          <a:p>
            <a:pPr marL="0" indent="0">
              <a:buNone/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18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6B66196-90B4-4F5B-B3EB-0513AC87F285}"/>
              </a:ext>
            </a:extLst>
          </p:cNvPr>
          <p:cNvPicPr/>
          <p:nvPr/>
        </p:nvPicPr>
        <p:blipFill rotWithShape="1">
          <a:blip r:embed="rId2"/>
          <a:srcRect l="21987" t="64171" r="14231" b="9659"/>
          <a:stretch/>
        </p:blipFill>
        <p:spPr bwMode="auto">
          <a:xfrm>
            <a:off x="4571020" y="2894686"/>
            <a:ext cx="6759999" cy="255400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2841573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8A7BA06D-B3FF-4E91-8639-B4569AE3A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Arc 18">
            <a:extLst>
              <a:ext uri="{FF2B5EF4-FFF2-40B4-BE49-F238E27FC236}">
                <a16:creationId xmlns:a16="http://schemas.microsoft.com/office/drawing/2014/main" id="{2B30C86D-5A07-48BC-9C9D-6F9A2DB1E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D278ADA9-6383-4BDD-80D2-8899A40268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84B7147-B0F6-40ED-B5A2-FF72BC8198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36D2DE0-0628-4A9A-A59D-7BA8B5EB30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48E405C9-94BE-41DA-928C-DEC9A8550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15929" y="148929"/>
            <a:ext cx="6560142" cy="656014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82020A-7D4A-41EE-9BC8-F4D32F5882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5031" y="1380754"/>
            <a:ext cx="5561938" cy="251351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Methodology</a:t>
            </a:r>
            <a:endParaRPr lang="en-US" sz="60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9" name="Arc 28">
            <a:extLst>
              <a:ext uri="{FF2B5EF4-FFF2-40B4-BE49-F238E27FC236}">
                <a16:creationId xmlns:a16="http://schemas.microsoft.com/office/drawing/2014/main" id="{D2091A72-D5BB-42AC-8FD3-F7747D9086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9222429" flipV="1">
            <a:off x="2494119" y="6170"/>
            <a:ext cx="6816262" cy="6816262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2">
                <a:lumMod val="75000"/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ED12BFC-A737-46AF-8411-481112D54B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00995" y="5310973"/>
            <a:ext cx="705948" cy="686798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938256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82020A-7D4A-41EE-9BC8-F4D32F5882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 sz="4100" dirty="0">
                <a:solidFill>
                  <a:schemeClr val="bg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Phase 4: Modeling</a:t>
            </a:r>
            <a:endParaRPr lang="en-US" sz="4100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BBA0A8-0517-4C4B-9385-EB61EFA0ED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7744692" cy="2912391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1. Modeling without PCA</a:t>
            </a:r>
          </a:p>
          <a:p>
            <a:pPr marL="0" indent="0"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 have chosen 4 classification models: Decision Tree, Random Forest, Naïve Bayes, &amp; KNN Neighbors to model the data and check the accuracy of each. </a:t>
            </a:r>
          </a:p>
          <a:p>
            <a:pPr marL="0" indent="0"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This modeling approach is conducted before performing Principal Component Analysis with all the 14 columns. </a:t>
            </a:r>
          </a:p>
          <a:p>
            <a:pPr marL="0" indent="0"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From the results below, it is evident that the KNN Neighbors model stands the best with an accuracy of 71.73%.</a:t>
            </a:r>
          </a:p>
          <a:p>
            <a:pPr marL="0" indent="0">
              <a:buNone/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18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0E64FC6-D40D-4325-B8D3-1FD63DB89E8A}"/>
              </a:ext>
            </a:extLst>
          </p:cNvPr>
          <p:cNvPicPr/>
          <p:nvPr/>
        </p:nvPicPr>
        <p:blipFill rotWithShape="1">
          <a:blip r:embed="rId2"/>
          <a:srcRect l="21923" t="39673" r="14359" b="39654"/>
          <a:stretch/>
        </p:blipFill>
        <p:spPr bwMode="auto">
          <a:xfrm>
            <a:off x="4447307" y="2557544"/>
            <a:ext cx="5771349" cy="174343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80B53740-2331-4C1B-8F7C-71D378ED55A7}"/>
              </a:ext>
            </a:extLst>
          </p:cNvPr>
          <p:cNvSpPr txBox="1">
            <a:spLocks/>
          </p:cNvSpPr>
          <p:nvPr/>
        </p:nvSpPr>
        <p:spPr>
          <a:xfrm>
            <a:off x="4379182" y="4355185"/>
            <a:ext cx="7744692" cy="25782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2.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Principal Component Analysis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For an explained variance of 95%, the number of features reduced from 14 to 13. What the features are will be explained in the Evaluation phase.</a:t>
            </a:r>
          </a:p>
          <a:p>
            <a:pPr marL="0" indent="0">
              <a:buNone/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18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7E85A3A-30F8-4DA2-85BA-5D46D6B81B8D}"/>
              </a:ext>
            </a:extLst>
          </p:cNvPr>
          <p:cNvPicPr/>
          <p:nvPr/>
        </p:nvPicPr>
        <p:blipFill rotWithShape="1">
          <a:blip r:embed="rId3"/>
          <a:srcRect l="21924" t="63451" r="13974" b="24598"/>
          <a:stretch/>
        </p:blipFill>
        <p:spPr bwMode="auto">
          <a:xfrm>
            <a:off x="4447307" y="5367870"/>
            <a:ext cx="5851477" cy="89878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1966347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82020A-7D4A-41EE-9BC8-F4D32F5882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 sz="4100" dirty="0">
                <a:solidFill>
                  <a:schemeClr val="bg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Phase 4: Modeling</a:t>
            </a:r>
            <a:endParaRPr lang="en-US" sz="4100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BBA0A8-0517-4C4B-9385-EB61EFA0ED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740004"/>
            <a:ext cx="7744692" cy="1814161"/>
          </a:xfrm>
        </p:spPr>
        <p:txBody>
          <a:bodyPr anchor="ctr">
            <a:normAutofit fontScale="62500" lnSpcReduction="20000"/>
          </a:bodyPr>
          <a:lstStyle/>
          <a:p>
            <a:pPr marL="0" indent="0">
              <a:buNone/>
            </a:pPr>
            <a:r>
              <a:rPr lang="en-US" sz="29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</a:t>
            </a:r>
            <a:r>
              <a:rPr lang="en-US" sz="29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Modeling with PCA</a:t>
            </a:r>
          </a:p>
          <a:p>
            <a:pPr marL="0" indent="0">
              <a:buNone/>
            </a:pPr>
            <a:endParaRPr lang="en-US" sz="29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29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Models are generated on the dataset after PCA. </a:t>
            </a:r>
          </a:p>
          <a:p>
            <a:pPr marL="0" marR="0" indent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29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From the results below, Random Forest has the highest accuracy score of 74.05%. </a:t>
            </a:r>
          </a:p>
          <a:p>
            <a:pPr marL="0" marR="0" indent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29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This is the best model out of all the models presented so far. </a:t>
            </a:r>
          </a:p>
          <a:p>
            <a:pPr marL="0" indent="0">
              <a:buNone/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18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84F30BD-C143-44F7-A93D-B53E80CBEBD1}"/>
              </a:ext>
            </a:extLst>
          </p:cNvPr>
          <p:cNvPicPr/>
          <p:nvPr/>
        </p:nvPicPr>
        <p:blipFill rotWithShape="1">
          <a:blip r:embed="rId2"/>
          <a:srcRect l="21987" t="47560" r="14167" b="30691"/>
          <a:stretch/>
        </p:blipFill>
        <p:spPr bwMode="auto">
          <a:xfrm>
            <a:off x="4472810" y="2034136"/>
            <a:ext cx="6847286" cy="243235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6663327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82020A-7D4A-41EE-9BC8-F4D32F5882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 sz="4100" dirty="0">
                <a:solidFill>
                  <a:schemeClr val="bg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Phase 5: Evaluation</a:t>
            </a:r>
            <a:endParaRPr lang="en-US" sz="4100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BBA0A8-0517-4C4B-9385-EB61EFA0ED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53915"/>
            <a:ext cx="7744692" cy="2104444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Feature Importance</a:t>
            </a:r>
          </a:p>
          <a:p>
            <a:pPr marL="0" indent="0">
              <a:buNone/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ADDRTYPE, PEDCOUNT, &amp; COLLISIONTYPE are the 3 most important features, which are explaining a 40% variance together.</a:t>
            </a:r>
          </a:p>
          <a:p>
            <a:pPr marL="0" marR="0" indent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18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A3A2C5F-CDD2-448C-9E30-D8C9540D9875}"/>
              </a:ext>
            </a:extLst>
          </p:cNvPr>
          <p:cNvPicPr/>
          <p:nvPr/>
        </p:nvPicPr>
        <p:blipFill rotWithShape="1">
          <a:blip r:embed="rId2"/>
          <a:srcRect l="22051" t="26529" r="14103" b="10615"/>
          <a:stretch/>
        </p:blipFill>
        <p:spPr bwMode="auto">
          <a:xfrm>
            <a:off x="4584207" y="1604595"/>
            <a:ext cx="6582023" cy="385542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2985213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82020A-7D4A-41EE-9BC8-F4D32F5882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 sz="4100" dirty="0">
                <a:solidFill>
                  <a:schemeClr val="bg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Results</a:t>
            </a:r>
            <a:endParaRPr lang="en-US" sz="4100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BBA0A8-0517-4C4B-9385-EB61EFA0ED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369277"/>
            <a:ext cx="7744692" cy="4857750"/>
          </a:xfrm>
        </p:spPr>
        <p:txBody>
          <a:bodyPr anchor="ctr">
            <a:normAutofit/>
          </a:bodyPr>
          <a:lstStyle/>
          <a:p>
            <a:pPr marL="0" marR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From the above study, we have created a working model based on the background of the problem which resulted in-</a:t>
            </a:r>
          </a:p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 Random Forest Model with an accuracy score of 74.05% built on 13 features</a:t>
            </a:r>
          </a:p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three most important features of a car collision in Seattle are: Address Type, Pedestrians Count, and Collision Type</a:t>
            </a:r>
          </a:p>
          <a:p>
            <a:pPr marL="0" indent="0">
              <a:buNone/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18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848275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82020A-7D4A-41EE-9BC8-F4D32F5882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 sz="4100" dirty="0">
                <a:solidFill>
                  <a:schemeClr val="bg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Discussion</a:t>
            </a:r>
            <a:endParaRPr lang="en-US" sz="4100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BBA0A8-0517-4C4B-9385-EB61EFA0ED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18708" y="756985"/>
            <a:ext cx="7744692" cy="4857750"/>
          </a:xfrm>
        </p:spPr>
        <p:txBody>
          <a:bodyPr anchor="ctr">
            <a:normAutofit fontScale="92500" lnSpcReduction="20000"/>
          </a:bodyPr>
          <a:lstStyle/>
          <a:p>
            <a:pPr marR="0" lvl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Random Forest Model</a:t>
            </a:r>
          </a:p>
          <a:p>
            <a:pPr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It is very hard to find a model that yields higher accuracy for a social study</a:t>
            </a:r>
          </a:p>
          <a:p>
            <a:pPr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74% is reasonable very good accuracy of a learning model to predict the severity of a car collision</a:t>
            </a:r>
          </a:p>
          <a:p>
            <a:pPr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Further study &amp; research of the factor’s affecting the severity of an incident will help us in predicting the severity at a higher rate</a:t>
            </a:r>
          </a:p>
          <a:p>
            <a:pPr marL="0" indent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R="0" lvl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Feature Importance</a:t>
            </a:r>
          </a:p>
          <a:p>
            <a:pPr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ADDRTYPE is affecting the severity of a collision, as the address is a block, intersection, or alley can be very helpful in understanding the severity as they are guided by speed limits, the busyness of the area, and the probable angle of the collision. 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PEDCOUNT is a good indicator of the number of pedestrians involved in the collision as they are the most vulnerable users of the streets. </a:t>
            </a:r>
          </a:p>
          <a:p>
            <a:pPr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third and last most important factor is the Collision type itself. A head-on collision is more prone to severe damage rather than hitting a parked car. Hence, it is also a good indicator of the severity of the collision.</a:t>
            </a:r>
          </a:p>
          <a:p>
            <a:pPr marL="0" indent="0">
              <a:buNone/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18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28233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82020A-7D4A-41EE-9BC8-F4D32F5882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 sz="4100" dirty="0">
                <a:solidFill>
                  <a:schemeClr val="bg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Conclusion</a:t>
            </a:r>
            <a:endParaRPr lang="en-US" sz="4100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BBA0A8-0517-4C4B-9385-EB61EFA0ED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369277"/>
            <a:ext cx="7744692" cy="4857750"/>
          </a:xfrm>
        </p:spPr>
        <p:txBody>
          <a:bodyPr anchor="ctr">
            <a:normAutofit/>
          </a:bodyPr>
          <a:lstStyle/>
          <a:p>
            <a:pPr marL="0" marR="0" lvl="0" indent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findings of the project can serve as a very good start for the institutions like Traffic Department &amp; Emergency Health Care Service Providers. </a:t>
            </a:r>
          </a:p>
          <a:p>
            <a:pPr marL="0" marR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For example, based on the Address Type &amp; Pedestrians injured, &amp; Collision Type, the Health Care service Providers can make a firsthand estimate the severity of the collision as they explain 40% variance. </a:t>
            </a:r>
          </a:p>
          <a:p>
            <a:pPr marL="0" marR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Also, the traffic department can utilize this model to start predicting the severity of an accident. </a:t>
            </a:r>
          </a:p>
          <a:p>
            <a:pPr marL="0" marR="0" indent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18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404503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8A7BA06D-B3FF-4E91-8639-B4569AE3A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Arc 18">
            <a:extLst>
              <a:ext uri="{FF2B5EF4-FFF2-40B4-BE49-F238E27FC236}">
                <a16:creationId xmlns:a16="http://schemas.microsoft.com/office/drawing/2014/main" id="{2B30C86D-5A07-48BC-9C9D-6F9A2DB1E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D278ADA9-6383-4BDD-80D2-8899A40268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84B7147-B0F6-40ED-B5A2-FF72BC8198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36D2DE0-0628-4A9A-A59D-7BA8B5EB30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48E405C9-94BE-41DA-928C-DEC9A8550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15929" y="148929"/>
            <a:ext cx="6560142" cy="656014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82020A-7D4A-41EE-9BC8-F4D32F5882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5031" y="1380754"/>
            <a:ext cx="5561938" cy="251351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Thank You!</a:t>
            </a:r>
            <a:endParaRPr lang="en-US" sz="6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9" name="Arc 28">
            <a:extLst>
              <a:ext uri="{FF2B5EF4-FFF2-40B4-BE49-F238E27FC236}">
                <a16:creationId xmlns:a16="http://schemas.microsoft.com/office/drawing/2014/main" id="{D2091A72-D5BB-42AC-8FD3-F7747D9086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9222429" flipV="1">
            <a:off x="2494119" y="6170"/>
            <a:ext cx="6816262" cy="6816262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2">
                <a:lumMod val="75000"/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ED12BFC-A737-46AF-8411-481112D54B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00995" y="5310973"/>
            <a:ext cx="705948" cy="686798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36187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8A7BA06D-B3FF-4E91-8639-B4569AE3A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Arc 18">
            <a:extLst>
              <a:ext uri="{FF2B5EF4-FFF2-40B4-BE49-F238E27FC236}">
                <a16:creationId xmlns:a16="http://schemas.microsoft.com/office/drawing/2014/main" id="{2B30C86D-5A07-48BC-9C9D-6F9A2DB1E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D278ADA9-6383-4BDD-80D2-8899A40268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84B7147-B0F6-40ED-B5A2-FF72BC8198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36D2DE0-0628-4A9A-A59D-7BA8B5EB30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48E405C9-94BE-41DA-928C-DEC9A8550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15929" y="148929"/>
            <a:ext cx="6560142" cy="656014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AB7A4A-1292-483E-9D35-FBD71EAA63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5031" y="1380754"/>
            <a:ext cx="5561938" cy="251351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Introduction</a:t>
            </a:r>
          </a:p>
        </p:txBody>
      </p:sp>
      <p:sp>
        <p:nvSpPr>
          <p:cNvPr id="29" name="Arc 28">
            <a:extLst>
              <a:ext uri="{FF2B5EF4-FFF2-40B4-BE49-F238E27FC236}">
                <a16:creationId xmlns:a16="http://schemas.microsoft.com/office/drawing/2014/main" id="{D2091A72-D5BB-42AC-8FD3-F7747D9086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9222429" flipV="1">
            <a:off x="2494119" y="6170"/>
            <a:ext cx="6816262" cy="6816262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2">
                <a:lumMod val="75000"/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ED12BFC-A737-46AF-8411-481112D54B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00995" y="5310973"/>
            <a:ext cx="705948" cy="686798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52814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AB7A4A-1292-483E-9D35-FBD71EAA63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 sz="4100">
                <a:solidFill>
                  <a:srgbClr val="FFFFFF"/>
                </a:solidFill>
              </a:rPr>
              <a:t>Phase 1: Business Understanding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D9D816-E496-4ED2-A125-3441BFFF44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r>
              <a:rPr lang="en-US" sz="2000" b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Problem Statement</a:t>
            </a:r>
          </a:p>
          <a:p>
            <a:pPr marL="0" indent="0">
              <a:buNone/>
            </a:pPr>
            <a:r>
              <a:rPr lang="en-US" sz="20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objective of the project is to develop a model that can predict the severity of a car collision based on several important factors that influence a collision. </a:t>
            </a:r>
            <a:endParaRPr lang="en-US" sz="2000" b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2000" b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Background</a:t>
            </a:r>
          </a:p>
          <a:p>
            <a:pPr marL="0" indent="0">
              <a:buNone/>
            </a:pPr>
            <a:r>
              <a:rPr lang="en-US" sz="20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For each accident taken place, the local traffic department of Seattle records each incident with a unique key and multiple factors related to the collision like the location, the number of people involved in, weather conditions, road conditions, light conditions, speeding, etc. </a:t>
            </a:r>
            <a:endParaRPr lang="en-US" sz="2000" b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2000" b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Target Stakeholders</a:t>
            </a:r>
          </a:p>
          <a:p>
            <a:pPr marL="0" indent="0">
              <a:buNone/>
            </a:pPr>
            <a:r>
              <a:rPr lang="en-US" sz="200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1. T</a:t>
            </a:r>
            <a:r>
              <a:rPr lang="en-US" sz="20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raffic government: mitigative actions to reduce car collisions</a:t>
            </a:r>
            <a:endParaRPr lang="en-US" sz="2000" b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00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2. E</a:t>
            </a:r>
            <a:r>
              <a:rPr lang="en-US" sz="20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mergency service provider and healthcare systems: provide necessary aid to potentially save the lives and improve the life- sensitivity</a:t>
            </a:r>
            <a:endParaRPr lang="en-US" sz="2000"/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024268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8A7BA06D-B3FF-4E91-8639-B4569AE3A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Arc 18">
            <a:extLst>
              <a:ext uri="{FF2B5EF4-FFF2-40B4-BE49-F238E27FC236}">
                <a16:creationId xmlns:a16="http://schemas.microsoft.com/office/drawing/2014/main" id="{2B30C86D-5A07-48BC-9C9D-6F9A2DB1E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D278ADA9-6383-4BDD-80D2-8899A40268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84B7147-B0F6-40ED-B5A2-FF72BC8198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36D2DE0-0628-4A9A-A59D-7BA8B5EB30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48E405C9-94BE-41DA-928C-DEC9A8550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15929" y="148929"/>
            <a:ext cx="6560142" cy="656014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82020A-7D4A-41EE-9BC8-F4D32F5882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5031" y="1380754"/>
            <a:ext cx="5561938" cy="251351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Data</a:t>
            </a:r>
            <a:endParaRPr lang="en-US" sz="60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9" name="Arc 28">
            <a:extLst>
              <a:ext uri="{FF2B5EF4-FFF2-40B4-BE49-F238E27FC236}">
                <a16:creationId xmlns:a16="http://schemas.microsoft.com/office/drawing/2014/main" id="{D2091A72-D5BB-42AC-8FD3-F7747D9086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9222429" flipV="1">
            <a:off x="2494119" y="6170"/>
            <a:ext cx="6816262" cy="6816262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2">
                <a:lumMod val="75000"/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ED12BFC-A737-46AF-8411-481112D54B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00995" y="5310973"/>
            <a:ext cx="705948" cy="686798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571294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82020A-7D4A-41EE-9BC8-F4D32F5882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 sz="4100">
                <a:solidFill>
                  <a:srgbClr val="FFFFFF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Phase 2: Data Understanding</a:t>
            </a:r>
            <a:endParaRPr lang="en-US" sz="410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BBA0A8-0517-4C4B-9385-EB61EFA0ED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r>
              <a:rPr lang="en-US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Dataset Description</a:t>
            </a:r>
          </a:p>
          <a:p>
            <a:pPr marL="0" indent="0"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1. Dataset is recorded by the traffic department of Seattle and available on the government site which is provided through Coursera</a:t>
            </a:r>
            <a:endParaRPr lang="en-US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2. The dataset contains 194673 rows as the dataset captured the collision for multiple years i.e. from 2004 to 2020 (May). </a:t>
            </a:r>
          </a:p>
          <a:p>
            <a:pPr marL="0" indent="0">
              <a:buNone/>
            </a:pP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The dataset has 37 columns which include description columns as well which will be dropped while building the model</a:t>
            </a:r>
            <a:endParaRPr lang="en-US" dirty="0"/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8891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82020A-7D4A-41EE-9BC8-F4D32F5882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 sz="4100">
                <a:solidFill>
                  <a:srgbClr val="FFFFFF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Phase 2: Data Understanding</a:t>
            </a:r>
            <a:endParaRPr lang="en-US" sz="410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BBA0A8-0517-4C4B-9385-EB61EFA0ED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1953893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</a:t>
            </a:r>
            <a:r>
              <a:rPr lang="en-US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ey pattern observations</a:t>
            </a:r>
          </a:p>
          <a:p>
            <a:pPr marL="342900" indent="-342900">
              <a:buAutoNum type="arabicPeriod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These are the columns and their number of null values.</a:t>
            </a:r>
          </a:p>
          <a:p>
            <a:pPr marL="514350" indent="-514350">
              <a:buAutoNum type="arabicPeriod"/>
            </a:pPr>
            <a:endParaRPr lang="en-US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sz="18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8961531-518F-4BA7-A123-CC5509E6834D}"/>
              </a:ext>
            </a:extLst>
          </p:cNvPr>
          <p:cNvPicPr/>
          <p:nvPr/>
        </p:nvPicPr>
        <p:blipFill rotWithShape="1">
          <a:blip r:embed="rId2"/>
          <a:srcRect l="22161" t="18778" r="47397" b="22322"/>
          <a:stretch/>
        </p:blipFill>
        <p:spPr bwMode="auto">
          <a:xfrm>
            <a:off x="4281068" y="1596869"/>
            <a:ext cx="5600065" cy="486520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1635353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82020A-7D4A-41EE-9BC8-F4D32F5882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 sz="4100" dirty="0">
                <a:solidFill>
                  <a:srgbClr val="FFFFFF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Phase 2: Data Understanding</a:t>
            </a:r>
            <a:endParaRPr lang="en-US" sz="4100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BBA0A8-0517-4C4B-9385-EB61EFA0ED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7744692" cy="210000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</a:t>
            </a:r>
            <a:r>
              <a:rPr lang="en-US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ey pattern observations</a:t>
            </a:r>
          </a:p>
          <a:p>
            <a:pPr marL="0" indent="0"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2. Dropped some columns which are descriptions and have too many null values.</a:t>
            </a:r>
          </a:p>
          <a:p>
            <a:pPr marL="0" indent="0">
              <a:buNone/>
            </a:pPr>
            <a:endParaRPr lang="en-US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sz="18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E149FE0-AD7D-49B0-8C3E-E06C21F87401}"/>
              </a:ext>
            </a:extLst>
          </p:cNvPr>
          <p:cNvSpPr txBox="1">
            <a:spLocks/>
          </p:cNvSpPr>
          <p:nvPr/>
        </p:nvSpPr>
        <p:spPr>
          <a:xfrm>
            <a:off x="4401968" y="2997723"/>
            <a:ext cx="7656709" cy="21000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3. The Target variable Severity Code is imbalanced with two classifications 1 &amp; 2.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sz="18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F659CA4-64ED-4C14-8B88-3FFD02AAD802}"/>
              </a:ext>
            </a:extLst>
          </p:cNvPr>
          <p:cNvPicPr/>
          <p:nvPr/>
        </p:nvPicPr>
        <p:blipFill rotWithShape="1">
          <a:blip r:embed="rId2"/>
          <a:srcRect l="18001" t="38239" r="6120" b="43662"/>
          <a:stretch/>
        </p:blipFill>
        <p:spPr bwMode="auto">
          <a:xfrm>
            <a:off x="4682006" y="1750842"/>
            <a:ext cx="7422010" cy="124688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E62AF8C-E963-4884-A90E-2AAC00534A75}"/>
              </a:ext>
            </a:extLst>
          </p:cNvPr>
          <p:cNvPicPr/>
          <p:nvPr/>
        </p:nvPicPr>
        <p:blipFill rotWithShape="1">
          <a:blip r:embed="rId2"/>
          <a:srcRect l="18281" t="55821" r="5944" b="26226"/>
          <a:stretch/>
        </p:blipFill>
        <p:spPr bwMode="auto">
          <a:xfrm>
            <a:off x="4682005" y="3871788"/>
            <a:ext cx="7464432" cy="108199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8636682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82020A-7D4A-41EE-9BC8-F4D32F5882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 sz="4100" dirty="0">
                <a:solidFill>
                  <a:schemeClr val="bg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Phase 3: Data Preparation</a:t>
            </a:r>
            <a:endParaRPr lang="en-US" sz="4100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BBA0A8-0517-4C4B-9385-EB61EFA0ED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980388"/>
            <a:ext cx="7744692" cy="1710965"/>
          </a:xfrm>
        </p:spPr>
        <p:txBody>
          <a:bodyPr anchor="ctr">
            <a:normAutofit fontScale="92500" lnSpcReduction="20000"/>
          </a:bodyPr>
          <a:lstStyle/>
          <a:p>
            <a:pPr marL="0" indent="0"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1. Selection of columns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SEVERITYCODE, ADDRTYPE, COLLISIONTYPE, PERSONCOUNT, PEDCOUNT, PEDCYLCOUNT, VEHCOUNT , JUNCTIONTYPE, SDOT_COLCODE, UNDERINFL, WEATHER, ROADCOND, LIGHTCOND, ST_COLCODE, HITPARKEDCAR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2.</a:t>
            </a:r>
            <a:r>
              <a:rPr lang="en-US" sz="1800" b="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Dropping null values</a:t>
            </a:r>
          </a:p>
          <a:p>
            <a:pPr marL="0" indent="0"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All the null values from the remaining columns have been dropped. </a:t>
            </a:r>
          </a:p>
          <a:p>
            <a:pPr marL="0" indent="0">
              <a:buNone/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18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64FB95A-2D5C-49D9-A933-C496B27BA894}"/>
              </a:ext>
            </a:extLst>
          </p:cNvPr>
          <p:cNvPicPr/>
          <p:nvPr/>
        </p:nvPicPr>
        <p:blipFill rotWithShape="1">
          <a:blip r:embed="rId2"/>
          <a:srcRect l="22315" t="35941" r="62668" b="26297"/>
          <a:stretch/>
        </p:blipFill>
        <p:spPr bwMode="auto">
          <a:xfrm>
            <a:off x="4709391" y="2915592"/>
            <a:ext cx="3130802" cy="313930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C20E681-B7D5-46F0-AF05-375237870E64}"/>
              </a:ext>
            </a:extLst>
          </p:cNvPr>
          <p:cNvPicPr/>
          <p:nvPr/>
        </p:nvPicPr>
        <p:blipFill rotWithShape="1">
          <a:blip r:embed="rId3"/>
          <a:srcRect l="22055" t="48873" r="61684" b="12927"/>
          <a:stretch/>
        </p:blipFill>
        <p:spPr bwMode="auto">
          <a:xfrm>
            <a:off x="7840193" y="2906712"/>
            <a:ext cx="3228329" cy="313930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CB686DB-D027-4D7E-8DFD-E9144B2B6BAA}"/>
              </a:ext>
            </a:extLst>
          </p:cNvPr>
          <p:cNvPicPr/>
          <p:nvPr/>
        </p:nvPicPr>
        <p:blipFill rotWithShape="1">
          <a:blip r:embed="rId3"/>
          <a:srcRect l="21954" t="42149" r="13717" b="51608"/>
          <a:stretch/>
        </p:blipFill>
        <p:spPr bwMode="auto">
          <a:xfrm>
            <a:off x="4709391" y="2393956"/>
            <a:ext cx="6477317" cy="50387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9755192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82020A-7D4A-41EE-9BC8-F4D32F5882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 sz="4100" dirty="0">
                <a:solidFill>
                  <a:schemeClr val="bg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Phase 3: Data Preparation</a:t>
            </a:r>
            <a:endParaRPr lang="en-US" sz="4100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BBA0A8-0517-4C4B-9385-EB61EFA0ED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7744692" cy="210000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Plotting heatmap for correlation between variables</a:t>
            </a:r>
          </a:p>
          <a:p>
            <a:pPr marL="0" indent="0"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All the 14 columns are plotted against each other on a heat map to check the correlation between them. The correlation is &lt; 0.6 for all the combinations except for the diagonal comparisons, which means that there is no problem of multicollinearity in the dataset.</a:t>
            </a:r>
          </a:p>
          <a:p>
            <a:pPr marL="0" indent="0">
              <a:buNone/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18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ABBB7B2-1AC0-4A0B-B85C-E622D543AAF1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6208" y="2046670"/>
            <a:ext cx="7461119" cy="471706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8394211"/>
      </p:ext>
    </p:extLst>
  </p:cSld>
  <p:clrMapOvr>
    <a:masterClrMapping/>
  </p:clrMapOvr>
</p:sld>
</file>

<file path=ppt/theme/theme1.xml><?xml version="1.0" encoding="utf-8"?>
<a:theme xmlns:a="http://schemas.openxmlformats.org/drawingml/2006/main" name="ShapesVTI">
  <a:themeElements>
    <a:clrScheme name="SketchLines">
      <a:dk1>
        <a:srgbClr val="000000"/>
      </a:dk1>
      <a:lt1>
        <a:srgbClr val="FFFFFF"/>
      </a:lt1>
      <a:dk2>
        <a:srgbClr val="262626"/>
      </a:dk2>
      <a:lt2>
        <a:srgbClr val="FFFFFF"/>
      </a:lt2>
      <a:accent1>
        <a:srgbClr val="F5A700"/>
      </a:accent1>
      <a:accent2>
        <a:srgbClr val="00A5AB"/>
      </a:accent2>
      <a:accent3>
        <a:srgbClr val="09963B"/>
      </a:accent3>
      <a:accent4>
        <a:srgbClr val="E64823"/>
      </a:accent4>
      <a:accent5>
        <a:srgbClr val="9C6A6A"/>
      </a:accent5>
      <a:accent6>
        <a:srgbClr val="824F8C"/>
      </a:accent6>
      <a:hlink>
        <a:srgbClr val="2998E3"/>
      </a:hlink>
      <a:folHlink>
        <a:srgbClr val="7F723D"/>
      </a:folHlink>
    </a:clrScheme>
    <a:fontScheme name="Festival">
      <a:majorFont>
        <a:latin typeface="Tw Cen M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hapesVTI" id="{C78D20FD-A872-4243-8597-B534C62538FF}" vid="{7CAFCCF9-7834-41D6-B6AB-7D225A18A4E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1043</Words>
  <Application>Microsoft Office PowerPoint</Application>
  <PresentationFormat>Widescreen</PresentationFormat>
  <Paragraphs>94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Avenir Next LT Pro</vt:lpstr>
      <vt:lpstr>Calibri</vt:lpstr>
      <vt:lpstr>Tw Cen MT</vt:lpstr>
      <vt:lpstr>Wingdings</vt:lpstr>
      <vt:lpstr>ShapesVTI</vt:lpstr>
      <vt:lpstr>Predicting Severity of Car Collisions in Seattle</vt:lpstr>
      <vt:lpstr>Introduction</vt:lpstr>
      <vt:lpstr>Phase 1: Business Understanding</vt:lpstr>
      <vt:lpstr>Data</vt:lpstr>
      <vt:lpstr>Phase 2: Data Understanding</vt:lpstr>
      <vt:lpstr>Phase 2: Data Understanding</vt:lpstr>
      <vt:lpstr>Phase 2: Data Understanding</vt:lpstr>
      <vt:lpstr>Phase 3: Data Preparation</vt:lpstr>
      <vt:lpstr>Phase 3: Data Preparation</vt:lpstr>
      <vt:lpstr>Phase 3: Data Preparation</vt:lpstr>
      <vt:lpstr>Phase 3: Data Preparation</vt:lpstr>
      <vt:lpstr>Methodology</vt:lpstr>
      <vt:lpstr>Phase 4: Modeling</vt:lpstr>
      <vt:lpstr>Phase 4: Modeling</vt:lpstr>
      <vt:lpstr>Phase 5: Evaluation</vt:lpstr>
      <vt:lpstr>Results</vt:lpstr>
      <vt:lpstr>Discussion</vt:lpstr>
      <vt:lpstr>Conclusion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Predicting Severity of Car Collisions in Seattle</dc:title>
  <dc:creator>Chaitanya Samanchi</dc:creator>
  <cp:lastModifiedBy>Chaitanya Samanchi</cp:lastModifiedBy>
  <cp:revision>3</cp:revision>
  <dcterms:created xsi:type="dcterms:W3CDTF">2020-09-21T00:15:59Z</dcterms:created>
  <dcterms:modified xsi:type="dcterms:W3CDTF">2020-09-21T00:27:02Z</dcterms:modified>
</cp:coreProperties>
</file>